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A45"/>
    <a:srgbClr val="B07BD7"/>
    <a:srgbClr val="FC8A4A"/>
    <a:srgbClr val="B75AFC"/>
    <a:srgbClr val="F5518F"/>
    <a:srgbClr val="DF5F71"/>
    <a:srgbClr val="FFF8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2B367-ADCC-4B34-BBF7-746193015922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76E30C5D-15CF-4D4F-A074-C703FA6E2067}">
      <dgm:prSet phldrT="[Text]"/>
      <dgm:spPr/>
      <dgm:t>
        <a:bodyPr/>
        <a:lstStyle/>
        <a:p>
          <a:r>
            <a:rPr lang="en-IE" dirty="0" smtClean="0"/>
            <a:t>Effective Classroom Environments</a:t>
          </a:r>
          <a:endParaRPr lang="en-IE" dirty="0"/>
        </a:p>
      </dgm:t>
    </dgm:pt>
    <dgm:pt modelId="{E399663A-EDF9-4C03-A4BC-5D7066C1C541}" type="parTrans" cxnId="{9E10A559-63A4-41B4-ADDD-030804AC1C13}">
      <dgm:prSet/>
      <dgm:spPr/>
      <dgm:t>
        <a:bodyPr/>
        <a:lstStyle/>
        <a:p>
          <a:endParaRPr lang="en-IE"/>
        </a:p>
      </dgm:t>
    </dgm:pt>
    <dgm:pt modelId="{BD67E293-2A14-4D3F-8F58-C4469392428F}" type="sibTrans" cxnId="{9E10A559-63A4-41B4-ADDD-030804AC1C13}">
      <dgm:prSet/>
      <dgm:spPr/>
      <dgm:t>
        <a:bodyPr/>
        <a:lstStyle/>
        <a:p>
          <a:endParaRPr lang="en-IE"/>
        </a:p>
      </dgm:t>
    </dgm:pt>
    <dgm:pt modelId="{AB902F5D-7034-4AA0-A53A-B679DB287B31}">
      <dgm:prSet phldrT="[Text]" custT="1"/>
      <dgm:spPr/>
      <dgm:t>
        <a:bodyPr/>
        <a:lstStyle/>
        <a:p>
          <a:r>
            <a:rPr lang="en-IE" sz="2200" dirty="0" smtClean="0"/>
            <a:t>Content</a:t>
          </a:r>
          <a:endParaRPr lang="en-IE" sz="2200" dirty="0"/>
        </a:p>
      </dgm:t>
    </dgm:pt>
    <dgm:pt modelId="{83E7B272-8E61-4EF0-8F5D-D3B9C5800E9D}" type="parTrans" cxnId="{2489B142-384D-4D28-9ADC-391EC46E72E0}">
      <dgm:prSet/>
      <dgm:spPr/>
      <dgm:t>
        <a:bodyPr/>
        <a:lstStyle/>
        <a:p>
          <a:endParaRPr lang="en-IE"/>
        </a:p>
      </dgm:t>
    </dgm:pt>
    <dgm:pt modelId="{718D1AA5-263F-44A2-8C4E-E54E83C11C3B}" type="sibTrans" cxnId="{2489B142-384D-4D28-9ADC-391EC46E72E0}">
      <dgm:prSet/>
      <dgm:spPr/>
      <dgm:t>
        <a:bodyPr/>
        <a:lstStyle/>
        <a:p>
          <a:endParaRPr lang="en-IE"/>
        </a:p>
      </dgm:t>
    </dgm:pt>
    <dgm:pt modelId="{8A5039CF-F8E1-47D6-9A5E-EFD436309A35}">
      <dgm:prSet phldrT="[Text]" custT="1"/>
      <dgm:spPr/>
      <dgm:t>
        <a:bodyPr/>
        <a:lstStyle/>
        <a:p>
          <a:r>
            <a:rPr lang="en-IE" sz="2200" dirty="0" smtClean="0"/>
            <a:t>Instructional Strategies</a:t>
          </a:r>
          <a:endParaRPr lang="en-IE" sz="2200" dirty="0"/>
        </a:p>
      </dgm:t>
    </dgm:pt>
    <dgm:pt modelId="{938968A9-4B18-43A8-A19E-F2222E86FED0}" type="parTrans" cxnId="{F342FFF9-9D1F-430E-8E8C-C7D12D35EE07}">
      <dgm:prSet/>
      <dgm:spPr/>
      <dgm:t>
        <a:bodyPr/>
        <a:lstStyle/>
        <a:p>
          <a:endParaRPr lang="en-IE"/>
        </a:p>
      </dgm:t>
    </dgm:pt>
    <dgm:pt modelId="{A805928F-D729-46B0-93EC-4AAC1E582F8B}" type="sibTrans" cxnId="{F342FFF9-9D1F-430E-8E8C-C7D12D35EE07}">
      <dgm:prSet/>
      <dgm:spPr/>
      <dgm:t>
        <a:bodyPr/>
        <a:lstStyle/>
        <a:p>
          <a:endParaRPr lang="en-IE"/>
        </a:p>
      </dgm:t>
    </dgm:pt>
    <dgm:pt modelId="{BF4D2492-77BD-4F44-A8D3-C3C305DD06AF}">
      <dgm:prSet phldrT="[Text]" custT="1"/>
      <dgm:spPr/>
      <dgm:t>
        <a:bodyPr/>
        <a:lstStyle/>
        <a:p>
          <a:r>
            <a:rPr lang="en-IE" sz="2200" dirty="0" smtClean="0"/>
            <a:t>Instructional Skills</a:t>
          </a:r>
          <a:endParaRPr lang="en-IE" sz="2200" dirty="0"/>
        </a:p>
      </dgm:t>
    </dgm:pt>
    <dgm:pt modelId="{8BACA50C-3707-4AD8-9112-498E8E392D09}" type="parTrans" cxnId="{E638495C-0E5C-4141-AA92-C5ADF300E9BB}">
      <dgm:prSet/>
      <dgm:spPr/>
      <dgm:t>
        <a:bodyPr/>
        <a:lstStyle/>
        <a:p>
          <a:endParaRPr lang="en-IE"/>
        </a:p>
      </dgm:t>
    </dgm:pt>
    <dgm:pt modelId="{DA64C730-A262-4D8E-85DA-73CF3F2DAE23}" type="sibTrans" cxnId="{E638495C-0E5C-4141-AA92-C5ADF300E9BB}">
      <dgm:prSet/>
      <dgm:spPr/>
      <dgm:t>
        <a:bodyPr/>
        <a:lstStyle/>
        <a:p>
          <a:endParaRPr lang="en-IE"/>
        </a:p>
      </dgm:t>
    </dgm:pt>
    <dgm:pt modelId="{057AAD3C-952A-497A-BCAE-85EA623BF60B}">
      <dgm:prSet phldrT="[Text]" custT="1"/>
      <dgm:spPr/>
      <dgm:t>
        <a:bodyPr/>
        <a:lstStyle/>
        <a:p>
          <a:r>
            <a:rPr lang="en-IE" sz="2200" dirty="0" smtClean="0"/>
            <a:t>Classroom Management</a:t>
          </a:r>
          <a:endParaRPr lang="en-IE" sz="2200" dirty="0"/>
        </a:p>
      </dgm:t>
    </dgm:pt>
    <dgm:pt modelId="{2B28C879-244E-4AC5-A055-4640D4523964}" type="parTrans" cxnId="{3733850A-B79C-4BC0-A98A-E7DEAE0D60ED}">
      <dgm:prSet/>
      <dgm:spPr/>
      <dgm:t>
        <a:bodyPr/>
        <a:lstStyle/>
        <a:p>
          <a:endParaRPr lang="en-IE"/>
        </a:p>
      </dgm:t>
    </dgm:pt>
    <dgm:pt modelId="{067E629A-0B0E-43BB-954A-0C7DD5A85C4A}" type="sibTrans" cxnId="{3733850A-B79C-4BC0-A98A-E7DEAE0D60ED}">
      <dgm:prSet/>
      <dgm:spPr/>
      <dgm:t>
        <a:bodyPr/>
        <a:lstStyle/>
        <a:p>
          <a:endParaRPr lang="en-IE"/>
        </a:p>
      </dgm:t>
    </dgm:pt>
    <dgm:pt modelId="{747D7AB3-FE84-49A9-9690-D4BD411C2FF2}" type="pres">
      <dgm:prSet presAssocID="{3BF2B367-ADCC-4B34-BBF7-7461930159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A43D7F-F82D-429D-98EB-314894742F82}" type="pres">
      <dgm:prSet presAssocID="{76E30C5D-15CF-4D4F-A074-C703FA6E2067}" presName="centerShape" presStyleLbl="node0" presStyleIdx="0" presStyleCnt="1" custScaleX="87419" custScaleY="82319"/>
      <dgm:spPr/>
      <dgm:t>
        <a:bodyPr/>
        <a:lstStyle/>
        <a:p>
          <a:endParaRPr lang="en-GB"/>
        </a:p>
      </dgm:t>
    </dgm:pt>
    <dgm:pt modelId="{2E3B9A2A-CA1A-42F5-B3EE-298C7BD0DCE6}" type="pres">
      <dgm:prSet presAssocID="{83E7B272-8E61-4EF0-8F5D-D3B9C5800E9D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189C77D8-DB87-4BD9-926C-E4ED7B1D7C2D}" type="pres">
      <dgm:prSet presAssocID="{AB902F5D-7034-4AA0-A53A-B679DB287B31}" presName="node" presStyleLbl="node1" presStyleIdx="0" presStyleCnt="4" custScaleX="55549" custScaleY="774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736B0A-4AD7-457A-9EB4-382D71610BB4}" type="pres">
      <dgm:prSet presAssocID="{938968A9-4B18-43A8-A19E-F2222E86FED0}" presName="parTrans" presStyleLbl="bgSibTrans2D1" presStyleIdx="1" presStyleCnt="4" custLinFactNeighborX="-5642" custLinFactNeighborY="10785"/>
      <dgm:spPr/>
      <dgm:t>
        <a:bodyPr/>
        <a:lstStyle/>
        <a:p>
          <a:endParaRPr lang="en-GB"/>
        </a:p>
      </dgm:t>
    </dgm:pt>
    <dgm:pt modelId="{3EAF8995-7D0E-4C9C-AE73-F47C8330ACAE}" type="pres">
      <dgm:prSet presAssocID="{8A5039CF-F8E1-47D6-9A5E-EFD436309A35}" presName="node" presStyleLbl="node1" presStyleIdx="1" presStyleCnt="4" custScaleX="75760" custScaleY="71504" custRadScaleRad="108678" custRadScaleInc="-8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CAC624-AD58-4F29-94BC-80D7C19A617D}" type="pres">
      <dgm:prSet presAssocID="{8BACA50C-3707-4AD8-9112-498E8E392D09}" presName="parTrans" presStyleLbl="bgSibTrans2D1" presStyleIdx="2" presStyleCnt="4" custLinFactNeighborX="1529" custLinFactNeighborY="19748"/>
      <dgm:spPr/>
      <dgm:t>
        <a:bodyPr/>
        <a:lstStyle/>
        <a:p>
          <a:endParaRPr lang="en-GB"/>
        </a:p>
      </dgm:t>
    </dgm:pt>
    <dgm:pt modelId="{0DDE2F82-4E3F-4964-B576-1E2C0C7CF819}" type="pres">
      <dgm:prSet presAssocID="{BF4D2492-77BD-4F44-A8D3-C3C305DD06AF}" presName="node" presStyleLbl="node1" presStyleIdx="2" presStyleCnt="4" custScaleX="77584" custScaleY="71504" custRadScaleRad="100392" custRadScaleInc="-226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FB3D38-8FCF-4AE9-A116-DDD37468883F}" type="pres">
      <dgm:prSet presAssocID="{2B28C879-244E-4AC5-A055-4640D4523964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70F525D6-0BE2-4905-8E7C-88F155480177}" type="pres">
      <dgm:prSet presAssocID="{057AAD3C-952A-497A-BCAE-85EA623BF60B}" presName="node" presStyleLbl="node1" presStyleIdx="3" presStyleCnt="4" custScaleX="78575" custScaleY="698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44DCE5-2B93-424E-ACA7-F0AF64B6666E}" type="presOf" srcId="{83E7B272-8E61-4EF0-8F5D-D3B9C5800E9D}" destId="{2E3B9A2A-CA1A-42F5-B3EE-298C7BD0DCE6}" srcOrd="0" destOrd="0" presId="urn:microsoft.com/office/officeart/2005/8/layout/radial4"/>
    <dgm:cxn modelId="{9E10A559-63A4-41B4-ADDD-030804AC1C13}" srcId="{3BF2B367-ADCC-4B34-BBF7-746193015922}" destId="{76E30C5D-15CF-4D4F-A074-C703FA6E2067}" srcOrd="0" destOrd="0" parTransId="{E399663A-EDF9-4C03-A4BC-5D7066C1C541}" sibTransId="{BD67E293-2A14-4D3F-8F58-C4469392428F}"/>
    <dgm:cxn modelId="{BA66C491-6C22-455A-84A4-CFCF8995C672}" type="presOf" srcId="{BF4D2492-77BD-4F44-A8D3-C3C305DD06AF}" destId="{0DDE2F82-4E3F-4964-B576-1E2C0C7CF819}" srcOrd="0" destOrd="0" presId="urn:microsoft.com/office/officeart/2005/8/layout/radial4"/>
    <dgm:cxn modelId="{F342FFF9-9D1F-430E-8E8C-C7D12D35EE07}" srcId="{76E30C5D-15CF-4D4F-A074-C703FA6E2067}" destId="{8A5039CF-F8E1-47D6-9A5E-EFD436309A35}" srcOrd="1" destOrd="0" parTransId="{938968A9-4B18-43A8-A19E-F2222E86FED0}" sibTransId="{A805928F-D729-46B0-93EC-4AAC1E582F8B}"/>
    <dgm:cxn modelId="{976D987F-E8B5-4F46-B7FA-EFAECCF92462}" type="presOf" srcId="{AB902F5D-7034-4AA0-A53A-B679DB287B31}" destId="{189C77D8-DB87-4BD9-926C-E4ED7B1D7C2D}" srcOrd="0" destOrd="0" presId="urn:microsoft.com/office/officeart/2005/8/layout/radial4"/>
    <dgm:cxn modelId="{F448B37B-893E-4616-B2AE-1F899F215F2A}" type="presOf" srcId="{938968A9-4B18-43A8-A19E-F2222E86FED0}" destId="{00736B0A-4AD7-457A-9EB4-382D71610BB4}" srcOrd="0" destOrd="0" presId="urn:microsoft.com/office/officeart/2005/8/layout/radial4"/>
    <dgm:cxn modelId="{3733850A-B79C-4BC0-A98A-E7DEAE0D60ED}" srcId="{76E30C5D-15CF-4D4F-A074-C703FA6E2067}" destId="{057AAD3C-952A-497A-BCAE-85EA623BF60B}" srcOrd="3" destOrd="0" parTransId="{2B28C879-244E-4AC5-A055-4640D4523964}" sibTransId="{067E629A-0B0E-43BB-954A-0C7DD5A85C4A}"/>
    <dgm:cxn modelId="{0C83F7B3-2555-43B6-B2A3-F4811826EB2A}" type="presOf" srcId="{3BF2B367-ADCC-4B34-BBF7-746193015922}" destId="{747D7AB3-FE84-49A9-9690-D4BD411C2FF2}" srcOrd="0" destOrd="0" presId="urn:microsoft.com/office/officeart/2005/8/layout/radial4"/>
    <dgm:cxn modelId="{E638495C-0E5C-4141-AA92-C5ADF300E9BB}" srcId="{76E30C5D-15CF-4D4F-A074-C703FA6E2067}" destId="{BF4D2492-77BD-4F44-A8D3-C3C305DD06AF}" srcOrd="2" destOrd="0" parTransId="{8BACA50C-3707-4AD8-9112-498E8E392D09}" sibTransId="{DA64C730-A262-4D8E-85DA-73CF3F2DAE23}"/>
    <dgm:cxn modelId="{A44F8A33-EB71-4172-9D67-EC26A2B0727E}" type="presOf" srcId="{8A5039CF-F8E1-47D6-9A5E-EFD436309A35}" destId="{3EAF8995-7D0E-4C9C-AE73-F47C8330ACAE}" srcOrd="0" destOrd="0" presId="urn:microsoft.com/office/officeart/2005/8/layout/radial4"/>
    <dgm:cxn modelId="{BCD1609A-A914-4D54-9F11-2747FAAA5C01}" type="presOf" srcId="{057AAD3C-952A-497A-BCAE-85EA623BF60B}" destId="{70F525D6-0BE2-4905-8E7C-88F155480177}" srcOrd="0" destOrd="0" presId="urn:microsoft.com/office/officeart/2005/8/layout/radial4"/>
    <dgm:cxn modelId="{2489B142-384D-4D28-9ADC-391EC46E72E0}" srcId="{76E30C5D-15CF-4D4F-A074-C703FA6E2067}" destId="{AB902F5D-7034-4AA0-A53A-B679DB287B31}" srcOrd="0" destOrd="0" parTransId="{83E7B272-8E61-4EF0-8F5D-D3B9C5800E9D}" sibTransId="{718D1AA5-263F-44A2-8C4E-E54E83C11C3B}"/>
    <dgm:cxn modelId="{23E62920-371E-4734-9071-B04E39F973B9}" type="presOf" srcId="{8BACA50C-3707-4AD8-9112-498E8E392D09}" destId="{50CAC624-AD58-4F29-94BC-80D7C19A617D}" srcOrd="0" destOrd="0" presId="urn:microsoft.com/office/officeart/2005/8/layout/radial4"/>
    <dgm:cxn modelId="{67731813-2197-4CAD-9631-01176762D421}" type="presOf" srcId="{76E30C5D-15CF-4D4F-A074-C703FA6E2067}" destId="{90A43D7F-F82D-429D-98EB-314894742F82}" srcOrd="0" destOrd="0" presId="urn:microsoft.com/office/officeart/2005/8/layout/radial4"/>
    <dgm:cxn modelId="{87E5AEA5-04F3-42A4-9FA7-BDE14725F3B3}" type="presOf" srcId="{2B28C879-244E-4AC5-A055-4640D4523964}" destId="{23FB3D38-8FCF-4AE9-A116-DDD37468883F}" srcOrd="0" destOrd="0" presId="urn:microsoft.com/office/officeart/2005/8/layout/radial4"/>
    <dgm:cxn modelId="{6CD29B72-3BCE-443A-B8AF-0FE819C83230}" type="presParOf" srcId="{747D7AB3-FE84-49A9-9690-D4BD411C2FF2}" destId="{90A43D7F-F82D-429D-98EB-314894742F82}" srcOrd="0" destOrd="0" presId="urn:microsoft.com/office/officeart/2005/8/layout/radial4"/>
    <dgm:cxn modelId="{4D1A0A42-3C79-4516-8C70-7BBC240E4C2C}" type="presParOf" srcId="{747D7AB3-FE84-49A9-9690-D4BD411C2FF2}" destId="{2E3B9A2A-CA1A-42F5-B3EE-298C7BD0DCE6}" srcOrd="1" destOrd="0" presId="urn:microsoft.com/office/officeart/2005/8/layout/radial4"/>
    <dgm:cxn modelId="{E3102A76-FFB9-461E-A475-7203070D0914}" type="presParOf" srcId="{747D7AB3-FE84-49A9-9690-D4BD411C2FF2}" destId="{189C77D8-DB87-4BD9-926C-E4ED7B1D7C2D}" srcOrd="2" destOrd="0" presId="urn:microsoft.com/office/officeart/2005/8/layout/radial4"/>
    <dgm:cxn modelId="{21A0F7E0-161E-4611-BFD7-FA3771669E73}" type="presParOf" srcId="{747D7AB3-FE84-49A9-9690-D4BD411C2FF2}" destId="{00736B0A-4AD7-457A-9EB4-382D71610BB4}" srcOrd="3" destOrd="0" presId="urn:microsoft.com/office/officeart/2005/8/layout/radial4"/>
    <dgm:cxn modelId="{B33A3D92-9057-492A-9D0B-96A1BCA4ED55}" type="presParOf" srcId="{747D7AB3-FE84-49A9-9690-D4BD411C2FF2}" destId="{3EAF8995-7D0E-4C9C-AE73-F47C8330ACAE}" srcOrd="4" destOrd="0" presId="urn:microsoft.com/office/officeart/2005/8/layout/radial4"/>
    <dgm:cxn modelId="{45FBEDF0-3674-4929-B183-BB075CDC42D0}" type="presParOf" srcId="{747D7AB3-FE84-49A9-9690-D4BD411C2FF2}" destId="{50CAC624-AD58-4F29-94BC-80D7C19A617D}" srcOrd="5" destOrd="0" presId="urn:microsoft.com/office/officeart/2005/8/layout/radial4"/>
    <dgm:cxn modelId="{6771AA69-A0E5-46A7-949E-DB311E507BE4}" type="presParOf" srcId="{747D7AB3-FE84-49A9-9690-D4BD411C2FF2}" destId="{0DDE2F82-4E3F-4964-B576-1E2C0C7CF819}" srcOrd="6" destOrd="0" presId="urn:microsoft.com/office/officeart/2005/8/layout/radial4"/>
    <dgm:cxn modelId="{9FC18AF4-8BDD-4258-BDFB-AB9E3551105D}" type="presParOf" srcId="{747D7AB3-FE84-49A9-9690-D4BD411C2FF2}" destId="{23FB3D38-8FCF-4AE9-A116-DDD37468883F}" srcOrd="7" destOrd="0" presId="urn:microsoft.com/office/officeart/2005/8/layout/radial4"/>
    <dgm:cxn modelId="{9074069C-D967-4350-845B-B2514F6B73DA}" type="presParOf" srcId="{747D7AB3-FE84-49A9-9690-D4BD411C2FF2}" destId="{70F525D6-0BE2-4905-8E7C-88F1554801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A43D7F-F82D-429D-98EB-314894742F82}">
      <dsp:nvSpPr>
        <dsp:cNvPr id="0" name=""/>
        <dsp:cNvSpPr/>
      </dsp:nvSpPr>
      <dsp:spPr>
        <a:xfrm>
          <a:off x="3358433" y="3834235"/>
          <a:ext cx="2158645" cy="2032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Effective Classroom Environments</a:t>
          </a:r>
          <a:endParaRPr lang="en-IE" sz="2100" kern="1200" dirty="0"/>
        </a:p>
      </dsp:txBody>
      <dsp:txXfrm>
        <a:off x="3358433" y="3834235"/>
        <a:ext cx="2158645" cy="2032710"/>
      </dsp:txXfrm>
    </dsp:sp>
    <dsp:sp modelId="{2E3B9A2A-CA1A-42F5-B3EE-298C7BD0DCE6}">
      <dsp:nvSpPr>
        <dsp:cNvPr id="0" name=""/>
        <dsp:cNvSpPr/>
      </dsp:nvSpPr>
      <dsp:spPr>
        <a:xfrm rot="11700000">
          <a:off x="1000079" y="3886950"/>
          <a:ext cx="2309091" cy="703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C77D8-DB87-4BD9-926C-E4ED7B1D7C2D}">
      <dsp:nvSpPr>
        <dsp:cNvPr id="0" name=""/>
        <dsp:cNvSpPr/>
      </dsp:nvSpPr>
      <dsp:spPr>
        <a:xfrm>
          <a:off x="387873" y="3212975"/>
          <a:ext cx="1303092" cy="1454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Content</a:t>
          </a:r>
          <a:endParaRPr lang="en-IE" sz="2200" kern="1200" dirty="0"/>
        </a:p>
      </dsp:txBody>
      <dsp:txXfrm>
        <a:off x="387873" y="3212975"/>
        <a:ext cx="1303092" cy="1454066"/>
      </dsp:txXfrm>
    </dsp:sp>
    <dsp:sp modelId="{00736B0A-4AD7-457A-9EB4-382D71610BB4}">
      <dsp:nvSpPr>
        <dsp:cNvPr id="0" name=""/>
        <dsp:cNvSpPr/>
      </dsp:nvSpPr>
      <dsp:spPr>
        <a:xfrm rot="14457756">
          <a:off x="1753737" y="2385640"/>
          <a:ext cx="2639699" cy="703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F8995-7D0E-4C9C-AE73-F47C8330ACAE}">
      <dsp:nvSpPr>
        <dsp:cNvPr id="0" name=""/>
        <dsp:cNvSpPr/>
      </dsp:nvSpPr>
      <dsp:spPr>
        <a:xfrm>
          <a:off x="1693284" y="836719"/>
          <a:ext cx="1777210" cy="1341897"/>
        </a:xfrm>
        <a:prstGeom prst="roundRect">
          <a:avLst>
            <a:gd name="adj" fmla="val 10000"/>
          </a:avLst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Instructional Strategies</a:t>
          </a:r>
          <a:endParaRPr lang="en-IE" sz="2200" kern="1200" dirty="0"/>
        </a:p>
      </dsp:txBody>
      <dsp:txXfrm>
        <a:off x="1693284" y="836719"/>
        <a:ext cx="1777210" cy="1341897"/>
      </dsp:txXfrm>
    </dsp:sp>
    <dsp:sp modelId="{50CAC624-AD58-4F29-94BC-80D7C19A617D}">
      <dsp:nvSpPr>
        <dsp:cNvPr id="0" name=""/>
        <dsp:cNvSpPr/>
      </dsp:nvSpPr>
      <dsp:spPr>
        <a:xfrm rot="17087586">
          <a:off x="3885971" y="2370277"/>
          <a:ext cx="2373725" cy="703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E2F82-4E3F-4964-B576-1E2C0C7CF819}">
      <dsp:nvSpPr>
        <dsp:cNvPr id="0" name=""/>
        <dsp:cNvSpPr/>
      </dsp:nvSpPr>
      <dsp:spPr>
        <a:xfrm>
          <a:off x="4429581" y="764705"/>
          <a:ext cx="1819999" cy="1341897"/>
        </a:xfrm>
        <a:prstGeom prst="roundRect">
          <a:avLst>
            <a:gd name="adj" fmla="val 10000"/>
          </a:avLst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Instructional Skills</a:t>
          </a:r>
          <a:endParaRPr lang="en-IE" sz="2200" kern="1200" dirty="0"/>
        </a:p>
      </dsp:txBody>
      <dsp:txXfrm>
        <a:off x="4429581" y="764705"/>
        <a:ext cx="1819999" cy="1341897"/>
      </dsp:txXfrm>
    </dsp:sp>
    <dsp:sp modelId="{23FB3D38-8FCF-4AE9-A116-DDD37468883F}">
      <dsp:nvSpPr>
        <dsp:cNvPr id="0" name=""/>
        <dsp:cNvSpPr/>
      </dsp:nvSpPr>
      <dsp:spPr>
        <a:xfrm rot="20700000">
          <a:off x="5566340" y="3886950"/>
          <a:ext cx="2309091" cy="703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525D6-0BE2-4905-8E7C-88F155480177}">
      <dsp:nvSpPr>
        <dsp:cNvPr id="0" name=""/>
        <dsp:cNvSpPr/>
      </dsp:nvSpPr>
      <dsp:spPr>
        <a:xfrm>
          <a:off x="6914468" y="3284983"/>
          <a:ext cx="1843246" cy="1310050"/>
        </a:xfrm>
        <a:prstGeom prst="roundRect">
          <a:avLst>
            <a:gd name="adj" fmla="val 1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Classroom Management</a:t>
          </a:r>
          <a:endParaRPr lang="en-IE" sz="2200" kern="1200" dirty="0"/>
        </a:p>
      </dsp:txBody>
      <dsp:txXfrm>
        <a:off x="6914468" y="3284983"/>
        <a:ext cx="1843246" cy="13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651B-D838-4151-B0C2-4975DE2771F5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EEEAA-8F72-45A0-86F2-33C06ACE1E4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7962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F682-32BC-4017-BF54-A38A1F593060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7" t="22865" r="56373" b="61146"/>
          <a:stretch/>
        </p:blipFill>
        <p:spPr bwMode="auto">
          <a:xfrm>
            <a:off x="323528" y="260648"/>
            <a:ext cx="2736304" cy="10081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5715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71814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07547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192688" cy="11430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5259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7" t="22865" r="56373" b="61146"/>
          <a:stretch/>
        </p:blipFill>
        <p:spPr bwMode="auto">
          <a:xfrm>
            <a:off x="107504" y="116632"/>
            <a:ext cx="1548172" cy="6480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17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5998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1123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092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68527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96231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1887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432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google.ie/url?sa=i&amp;rct=j&amp;q=&amp;esrc=s&amp;frm=1&amp;source=images&amp;cd=&amp;cad=rja&amp;docid=rZpYmf4v3EzWYM&amp;tbnid=2sM74tZLzm_4BM:&amp;ved=0CAUQjRw&amp;url=http://www.teachingcouncil.ie/latest-news/world-teachers%E2%80%99-day-event-5-october-2013-%E2%80%93-a-date-for-your-diary.2050.html&amp;ei=tKM5UsfmG-S57Aa3qIG4Cw&amp;psig=AFQjCNEnKcc1o9_24Ef6hM22717WOQHkNw&amp;ust=1379595560880535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oogle.ie/url?sa=i&amp;rct=j&amp;q=&amp;esrc=s&amp;frm=1&amp;source=images&amp;cd=&amp;cad=rja&amp;docid=SxvKrhtiyUhSnM&amp;tbnid=1NieDP00obIXUM:&amp;ved=0CAUQjRw&amp;url=http://www.ivea.ie/resources/etb_circulars.html&amp;ei=WZY5Urb0CcXB7AaRwYBg&amp;bvm=bv.52288139,d.ZGU&amp;psig=AFQjCNEY5uiFA_HAuYdcpvAOFx1SeeFJPw&amp;ust=1379592149828344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google.ie/url?sa=i&amp;rct=j&amp;q=&amp;esrc=s&amp;frm=1&amp;source=images&amp;cd=&amp;cad=rja&amp;docid=wp3pnGJphxDPeM&amp;tbnid=ibHPqb-bMa_JLM:&amp;ved=0CAUQjRw&amp;url=http://www.anseo.net/category/politics/teaching-council/&amp;ei=JKM5UtLrLcrC7AbgtoCoAQ&amp;psig=AFQjCNHpl6QgII84VRxTZ-EWTP2swyjC5w&amp;ust=1379595426584930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0468-425D-419A-A6A0-C3A0A68DACE9}" type="datetimeFigureOut">
              <a:rPr lang="en-IE" smtClean="0"/>
              <a:pPr/>
              <a:t>04/10/2013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9ED4-A6F8-4065-8D48-5F4D22F3D169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190676" y="260648"/>
            <a:ext cx="3032720" cy="2128980"/>
            <a:chOff x="6318199" y="4729020"/>
            <a:chExt cx="3032720" cy="2128980"/>
          </a:xfrm>
        </p:grpSpPr>
        <p:pic>
          <p:nvPicPr>
            <p:cNvPr id="1028" name="Picture 4" descr="C:\Users\stftlg\AppData\Local\Microsoft\Windows\Temporary Internet Files\Content.IE5\QTHTGNPQ\MC900439587[1]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905" y="4729020"/>
              <a:ext cx="2670095" cy="2128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7376904" y="523415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i="1" dirty="0" smtClean="0">
                  <a:latin typeface="Cambria" panose="02040503050406030204" pitchFamily="18" charset="0"/>
                </a:rPr>
                <a:t>     </a:t>
              </a:r>
              <a:r>
                <a:rPr lang="en-IE" sz="2400" b="1" i="1" dirty="0" smtClean="0">
                  <a:latin typeface="Cambria" panose="02040503050406030204" pitchFamily="18" charset="0"/>
                </a:rPr>
                <a:t>IL</a:t>
              </a:r>
              <a:endParaRPr lang="en-IE" sz="2400" b="1" i="1" dirty="0">
                <a:latin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656824" y="594928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anose="02040503050406030204" pitchFamily="18" charset="0"/>
                </a:rPr>
                <a:t>Strategies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729267" y="5961395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Tactics 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318199" y="51031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Skills 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7910759" y="5103121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    Orgs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190679" y="472902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baseline="0" dirty="0" smtClean="0">
                  <a:latin typeface="Cambria" panose="02040503050406030204" pitchFamily="18" charset="0"/>
                </a:rPr>
                <a:t>     </a:t>
              </a:r>
              <a:r>
                <a:rPr lang="en-IE" sz="1400" i="1" baseline="0" dirty="0" smtClean="0">
                  <a:latin typeface="Cambria" panose="02040503050406030204" pitchFamily="18" charset="0"/>
                </a:rPr>
                <a:t>Concepts</a:t>
              </a:r>
              <a:r>
                <a:rPr lang="en-IE" i="1" baseline="0" dirty="0" smtClean="0">
                  <a:latin typeface="Cambria" panose="02040503050406030204" pitchFamily="18" charset="0"/>
                </a:rPr>
                <a:t> </a:t>
              </a:r>
              <a:endParaRPr lang="en-IE" i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irc_mi" descr="http://www.ivea.ie/images/etbi_logo.jpg">
            <a:hlinkClick r:id="rId15"/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44977"/>
            <a:ext cx="1219200" cy="5715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" name="irc_mi" descr="http://www.teachingcouncil.ie/_fileUpload/Image/fe_ilte_FINAL_logo.jpg_Thumbnail0.jpg">
            <a:hlinkClick r:id="rId17"/>
          </p:cNvPr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67944" y="6111652"/>
            <a:ext cx="810895" cy="5048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" name="irc_mi" descr="http://www.anseo.net/wp-content/uploads/2012/11/Screen-Shot-2012-11-13-at-22.24.08.png">
            <a:hlinkClick r:id="rId19"/>
          </p:cNvPr>
          <p:cNvPicPr/>
          <p:nvPr userDrawn="1"/>
        </p:nvPicPr>
        <p:blipFill rotWithShape="1">
          <a:blip r:embed="rId20" cstate="print"/>
          <a:srcRect t="19446" b="25963"/>
          <a:stretch/>
        </p:blipFill>
        <p:spPr bwMode="auto">
          <a:xfrm>
            <a:off x="7249381" y="6134357"/>
            <a:ext cx="1656184" cy="45941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839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Classroom </a:t>
            </a:r>
            <a:r>
              <a:rPr lang="en-GB" b="1" dirty="0"/>
              <a:t>Management </a:t>
            </a:r>
            <a:r>
              <a:rPr lang="en-GB" b="1" dirty="0" smtClean="0"/>
              <a:t>Bumps</a:t>
            </a:r>
            <a:br>
              <a:rPr lang="en-GB" b="1" dirty="0" smtClean="0"/>
            </a:br>
            <a:r>
              <a:rPr lang="en-GB" b="1" dirty="0" smtClean="0"/>
              <a:t>Responding to Challenging Behaviour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Adapted from </a:t>
            </a:r>
            <a:r>
              <a:rPr lang="en-GB" sz="2800" b="1" i="1" dirty="0" smtClean="0"/>
              <a:t>Classroom Management</a:t>
            </a:r>
            <a:r>
              <a:rPr lang="en-GB" sz="2800" dirty="0" smtClean="0"/>
              <a:t>, Bennett &amp; </a:t>
            </a:r>
            <a:r>
              <a:rPr lang="en-GB" sz="2800" dirty="0" err="1" smtClean="0"/>
              <a:t>Smilanich</a:t>
            </a:r>
            <a:r>
              <a:rPr lang="en-GB" sz="2800" dirty="0" smtClean="0"/>
              <a:t> (1994)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Bump 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the student persists follow through with the other side of the choice.</a:t>
            </a:r>
          </a:p>
          <a:p>
            <a:r>
              <a:rPr lang="en-IE" dirty="0" smtClean="0"/>
              <a:t>“You’ve made your decision. Please …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Attributes of Effective Choices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Choice is related to misbehaviour</a:t>
            </a:r>
          </a:p>
          <a:p>
            <a:r>
              <a:rPr lang="en-IE" dirty="0" smtClean="0"/>
              <a:t>The choice is not seen as a punishment</a:t>
            </a:r>
          </a:p>
          <a:p>
            <a:r>
              <a:rPr lang="en-IE" dirty="0" smtClean="0"/>
              <a:t>The consequence is given as immediately as possible</a:t>
            </a:r>
          </a:p>
          <a:p>
            <a:r>
              <a:rPr lang="en-IE" dirty="0" smtClean="0"/>
              <a:t>The choice is not an ultimatum</a:t>
            </a:r>
          </a:p>
          <a:p>
            <a:r>
              <a:rPr lang="en-IE" dirty="0" smtClean="0"/>
              <a:t>Use a positive or neutral tone</a:t>
            </a:r>
          </a:p>
          <a:p>
            <a:r>
              <a:rPr lang="en-IE" dirty="0" smtClean="0"/>
              <a:t>Don’t bluff, follow through on the choice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IE" sz="4000" dirty="0" smtClean="0"/>
              <a:t>Bump 5</a:t>
            </a:r>
            <a:br>
              <a:rPr lang="en-IE" sz="4000" dirty="0" smtClean="0"/>
            </a:br>
            <a:r>
              <a:rPr lang="en-IE" sz="4000" dirty="0" smtClean="0"/>
              <a:t>Defusing the power struggle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E" dirty="0"/>
          </a:p>
        </p:txBody>
      </p:sp>
      <p:pic>
        <p:nvPicPr>
          <p:cNvPr id="24578" name="Picture 2" descr="http://i.dailymail.co.uk/i/pix/tm/2008/04/potwBull-AP180408_428x269_to_468x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44577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6192688" cy="1143000"/>
          </a:xfrm>
        </p:spPr>
        <p:txBody>
          <a:bodyPr>
            <a:noAutofit/>
          </a:bodyPr>
          <a:lstStyle/>
          <a:p>
            <a:r>
              <a:rPr lang="en-IE" sz="3600" dirty="0" smtClean="0"/>
              <a:t>Bump 5  </a:t>
            </a:r>
            <a:br>
              <a:rPr lang="en-IE" sz="3600" dirty="0" smtClean="0"/>
            </a:br>
            <a:r>
              <a:rPr lang="en-IE" sz="3600" dirty="0" smtClean="0"/>
              <a:t>Defusing the power struggle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32037"/>
            <a:ext cx="8229600" cy="4525963"/>
          </a:xfrm>
        </p:spPr>
        <p:txBody>
          <a:bodyPr/>
          <a:lstStyle/>
          <a:p>
            <a:r>
              <a:rPr lang="en-IE" dirty="0" smtClean="0"/>
              <a:t>Stop, square off, make eye contact (2-3s)</a:t>
            </a:r>
          </a:p>
          <a:p>
            <a:r>
              <a:rPr lang="en-IE" dirty="0" smtClean="0"/>
              <a:t>Take one or more deep breaths</a:t>
            </a:r>
          </a:p>
          <a:p>
            <a:r>
              <a:rPr lang="en-IE" dirty="0" smtClean="0"/>
              <a:t>Deal with any allies</a:t>
            </a:r>
          </a:p>
          <a:p>
            <a:r>
              <a:rPr lang="en-IE" dirty="0" smtClean="0"/>
              <a:t>Shift the locus of control</a:t>
            </a:r>
          </a:p>
          <a:p>
            <a:r>
              <a:rPr lang="en-IE" dirty="0" smtClean="0"/>
              <a:t>Pause and allow the student to save face</a:t>
            </a:r>
          </a:p>
          <a:p>
            <a:r>
              <a:rPr lang="en-IE" dirty="0" smtClean="0"/>
              <a:t>Closure by saying thank you.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Responses to power situations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Ignore it</a:t>
            </a:r>
          </a:p>
          <a:p>
            <a:r>
              <a:rPr lang="en-IE" dirty="0" smtClean="0"/>
              <a:t>Short circuit it</a:t>
            </a:r>
          </a:p>
          <a:p>
            <a:r>
              <a:rPr lang="en-IE" dirty="0" smtClean="0"/>
              <a:t>Describe the situation and inform the student you are not interested </a:t>
            </a:r>
          </a:p>
          <a:p>
            <a:r>
              <a:rPr lang="en-IE" dirty="0" smtClean="0"/>
              <a:t>Put ball back in student’s court</a:t>
            </a:r>
          </a:p>
          <a:p>
            <a:r>
              <a:rPr lang="en-IE" dirty="0" smtClean="0"/>
              <a:t>Provide a choice</a:t>
            </a:r>
          </a:p>
          <a:p>
            <a:r>
              <a:rPr lang="en-IE" dirty="0" smtClean="0"/>
              <a:t>Student leaves the class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Bump 6 </a:t>
            </a:r>
            <a:br>
              <a:rPr lang="en-IE" dirty="0" smtClean="0"/>
            </a:br>
            <a:r>
              <a:rPr lang="en-IE" dirty="0" smtClean="0"/>
              <a:t>Informal Agreement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Greet student and set atmosphere</a:t>
            </a:r>
          </a:p>
          <a:p>
            <a:r>
              <a:rPr lang="en-IE" dirty="0" smtClean="0"/>
              <a:t>Define problem</a:t>
            </a:r>
          </a:p>
          <a:p>
            <a:r>
              <a:rPr lang="en-IE" dirty="0" smtClean="0"/>
              <a:t>Generate alternatives</a:t>
            </a:r>
          </a:p>
          <a:p>
            <a:r>
              <a:rPr lang="en-IE" dirty="0" smtClean="0"/>
              <a:t>Agree on alternatives to try and when to begin</a:t>
            </a:r>
          </a:p>
          <a:p>
            <a:r>
              <a:rPr lang="en-IE" dirty="0" smtClean="0"/>
              <a:t>Review what has been agreed upon</a:t>
            </a:r>
          </a:p>
          <a:p>
            <a:r>
              <a:rPr lang="en-IE" dirty="0" smtClean="0"/>
              <a:t>End conference positively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Bump 6</a:t>
            </a:r>
            <a:br>
              <a:rPr lang="en-IE" dirty="0" smtClean="0"/>
            </a:br>
            <a:r>
              <a:rPr lang="en-IE" dirty="0" smtClean="0"/>
              <a:t>Informal Agreement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Shifts the responsibility to the student</a:t>
            </a:r>
          </a:p>
          <a:p>
            <a:r>
              <a:rPr lang="en-IE" dirty="0" smtClean="0"/>
              <a:t>Minimises the time spent dealing with misbehaviour during class time</a:t>
            </a:r>
          </a:p>
          <a:p>
            <a:r>
              <a:rPr lang="en-IE" dirty="0" smtClean="0"/>
              <a:t>Allows student and teacher to work together</a:t>
            </a:r>
          </a:p>
          <a:p>
            <a:r>
              <a:rPr lang="en-IE" dirty="0" smtClean="0"/>
              <a:t>Opportunity to establish a more positive relationship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Bumps 7, 8, &amp; 9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E" dirty="0" smtClean="0"/>
              <a:t>Formal contracts</a:t>
            </a:r>
          </a:p>
          <a:p>
            <a:pPr algn="ctr">
              <a:buNone/>
            </a:pPr>
            <a:r>
              <a:rPr lang="en-IE" dirty="0" smtClean="0"/>
              <a:t>In-school suspensions</a:t>
            </a:r>
          </a:p>
          <a:p>
            <a:pPr algn="ctr">
              <a:buNone/>
            </a:pPr>
            <a:r>
              <a:rPr lang="en-IE" dirty="0" smtClean="0"/>
              <a:t>Out-of school suspensions</a:t>
            </a:r>
          </a:p>
          <a:p>
            <a:pPr algn="ctr">
              <a:buNone/>
            </a:pPr>
            <a:endParaRPr lang="en-IE" sz="1100" dirty="0" smtClean="0"/>
          </a:p>
          <a:p>
            <a:pPr indent="17463">
              <a:buNone/>
            </a:pPr>
            <a:r>
              <a:rPr lang="en-IE" dirty="0" smtClean="0"/>
              <a:t>A collective response by staff and parents to assist the student to take action about whether or not to be part of that school’s learning environment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-1588" y="0"/>
          <a:ext cx="91455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Goals of misbehaviour.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Attention seeking</a:t>
            </a:r>
          </a:p>
          <a:p>
            <a:r>
              <a:rPr lang="en-IE" dirty="0" smtClean="0"/>
              <a:t>Power/defiance</a:t>
            </a:r>
          </a:p>
          <a:p>
            <a:r>
              <a:rPr lang="en-IE" dirty="0" smtClean="0"/>
              <a:t>Revenge (physical or emotional)</a:t>
            </a:r>
          </a:p>
          <a:p>
            <a:r>
              <a:rPr lang="en-IE" dirty="0" smtClean="0"/>
              <a:t>Assumed disability (low self confidence/self esteem)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764704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What </a:t>
            </a:r>
            <a:r>
              <a:rPr lang="en-IE" dirty="0"/>
              <a:t>e</a:t>
            </a:r>
            <a:r>
              <a:rPr lang="en-IE" dirty="0" smtClean="0"/>
              <a:t>ffects our decision </a:t>
            </a:r>
            <a:br>
              <a:rPr lang="en-IE" dirty="0" smtClean="0"/>
            </a:br>
            <a:r>
              <a:rPr lang="en-IE" dirty="0" smtClean="0"/>
              <a:t>to </a:t>
            </a:r>
            <a:r>
              <a:rPr lang="en-IE" dirty="0"/>
              <a:t>r</a:t>
            </a:r>
            <a:r>
              <a:rPr lang="en-IE" dirty="0" smtClean="0"/>
              <a:t>espond?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Past behaviour of the student</a:t>
            </a:r>
          </a:p>
          <a:p>
            <a:r>
              <a:rPr lang="en-IE" dirty="0" smtClean="0"/>
              <a:t>Severity of misbehaviour</a:t>
            </a:r>
          </a:p>
          <a:p>
            <a:r>
              <a:rPr lang="en-IE" dirty="0" smtClean="0"/>
              <a:t>Frequency of misbehaviour</a:t>
            </a:r>
          </a:p>
          <a:p>
            <a:r>
              <a:rPr lang="en-IE" dirty="0" smtClean="0"/>
              <a:t>Time between misbehaviours</a:t>
            </a:r>
          </a:p>
          <a:p>
            <a:r>
              <a:rPr lang="en-IE" dirty="0" smtClean="0"/>
              <a:t>Importance of lesson</a:t>
            </a:r>
          </a:p>
          <a:p>
            <a:r>
              <a:rPr lang="en-IE" dirty="0" smtClean="0"/>
              <a:t>School discipline policy</a:t>
            </a:r>
          </a:p>
          <a:p>
            <a:r>
              <a:rPr lang="en-IE" dirty="0" smtClean="0"/>
              <a:t>Student’s life at home</a:t>
            </a:r>
          </a:p>
          <a:p>
            <a:r>
              <a:rPr lang="en-IE" dirty="0" smtClean="0"/>
              <a:t>Student’s respect for the teacher</a:t>
            </a:r>
          </a:p>
          <a:p>
            <a:r>
              <a:rPr lang="en-IE" dirty="0" smtClean="0"/>
              <a:t>Reaction by allies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E" dirty="0" smtClean="0"/>
              <a:t>Pre-empt </a:t>
            </a:r>
            <a:r>
              <a:rPr lang="en-IE" dirty="0"/>
              <a:t>w</a:t>
            </a:r>
            <a:r>
              <a:rPr lang="en-IE" dirty="0" smtClean="0"/>
              <a:t>here possible.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Win students over</a:t>
            </a:r>
          </a:p>
          <a:p>
            <a:r>
              <a:rPr lang="en-IE" dirty="0" smtClean="0"/>
              <a:t>Greet at the door</a:t>
            </a:r>
          </a:p>
          <a:p>
            <a:r>
              <a:rPr lang="en-IE" dirty="0" smtClean="0"/>
              <a:t>Show interest</a:t>
            </a:r>
          </a:p>
          <a:p>
            <a:r>
              <a:rPr lang="en-IE" dirty="0" smtClean="0"/>
              <a:t>Be polite</a:t>
            </a:r>
          </a:p>
          <a:p>
            <a:r>
              <a:rPr lang="en-IE" dirty="0" smtClean="0"/>
              <a:t>Be alert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Bump 1 </a:t>
            </a:r>
            <a:br>
              <a:rPr lang="en-IE" dirty="0" smtClean="0"/>
            </a:br>
            <a:r>
              <a:rPr lang="en-IE" dirty="0" smtClean="0"/>
              <a:t>Low key responses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Proximity</a:t>
            </a:r>
          </a:p>
          <a:p>
            <a:r>
              <a:rPr lang="en-IE" sz="2800" dirty="0" smtClean="0"/>
              <a:t>Student’s name</a:t>
            </a:r>
          </a:p>
          <a:p>
            <a:r>
              <a:rPr lang="en-IE" sz="2800" dirty="0" smtClean="0"/>
              <a:t>Gesture</a:t>
            </a:r>
          </a:p>
          <a:p>
            <a:r>
              <a:rPr lang="en-IE" sz="2800" dirty="0" smtClean="0"/>
              <a:t>“Look”</a:t>
            </a:r>
          </a:p>
          <a:p>
            <a:r>
              <a:rPr lang="en-IE" sz="2800" dirty="0" smtClean="0"/>
              <a:t>Pause</a:t>
            </a:r>
          </a:p>
          <a:p>
            <a:r>
              <a:rPr lang="en-IE" sz="2800" dirty="0" smtClean="0"/>
              <a:t>Ignore</a:t>
            </a:r>
          </a:p>
          <a:p>
            <a:r>
              <a:rPr lang="en-IE" sz="2800" dirty="0" smtClean="0"/>
              <a:t>Use signals (for attention)</a:t>
            </a:r>
          </a:p>
          <a:p>
            <a:r>
              <a:rPr lang="en-IE" sz="2800" dirty="0" smtClean="0"/>
              <a:t>Deal with problem, not the student</a:t>
            </a:r>
            <a:endParaRPr lang="en-IE" sz="2800" dirty="0"/>
          </a:p>
        </p:txBody>
      </p:sp>
      <p:pic>
        <p:nvPicPr>
          <p:cNvPr id="4" name="Picture 2" descr="http://itmakessenseblog.com/files/2012/07/teachers-dirty-l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2088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Bump 2 </a:t>
            </a:r>
            <a:br>
              <a:rPr lang="en-IE" dirty="0" smtClean="0"/>
            </a:br>
            <a:r>
              <a:rPr lang="en-IE" dirty="0" smtClean="0"/>
              <a:t>Squaring off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Five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Pause/stop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Turn towards student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Intensify eye contact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Minimal verbal request to stop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Finish with a thank you</a:t>
            </a:r>
            <a:endParaRPr lang="en-IE" dirty="0"/>
          </a:p>
        </p:txBody>
      </p:sp>
      <p:pic>
        <p:nvPicPr>
          <p:cNvPr id="4" name="Picture 2" descr="http://static.musictoday.com/store/bands/1997/product_medium/4UAM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IE" sz="4000" dirty="0" smtClean="0"/>
              <a:t>Bumps 3 and 4</a:t>
            </a:r>
            <a:br>
              <a:rPr lang="en-IE" sz="4000" dirty="0" smtClean="0"/>
            </a:br>
            <a:r>
              <a:rPr lang="en-IE" sz="4000" dirty="0" smtClean="0"/>
              <a:t>Choices and the implied choice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E" dirty="0"/>
          </a:p>
        </p:txBody>
      </p:sp>
      <p:pic>
        <p:nvPicPr>
          <p:cNvPr id="4100" name="Picture 4" descr="http://www.thecleanslate.org/wp-content/uploads/2011/03/SocialClassCho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66526"/>
            <a:ext cx="4824535" cy="289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Bump 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Stop, square off, make eye contact</a:t>
            </a:r>
          </a:p>
          <a:p>
            <a:r>
              <a:rPr lang="en-IE" dirty="0" smtClean="0"/>
              <a:t>Provide the student with an appropriate choice</a:t>
            </a:r>
          </a:p>
          <a:p>
            <a:r>
              <a:rPr lang="en-IE" dirty="0" smtClean="0"/>
              <a:t>Ask for an answer</a:t>
            </a:r>
          </a:p>
          <a:p>
            <a:r>
              <a:rPr lang="en-IE" dirty="0" smtClean="0"/>
              <a:t>Listen to the answer</a:t>
            </a:r>
          </a:p>
          <a:p>
            <a:r>
              <a:rPr lang="en-IE" dirty="0" smtClean="0"/>
              <a:t>Finish with a thank you.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438</Words>
  <Application>Microsoft Office PowerPoint</Application>
  <PresentationFormat>On-screen Show (4:3)</PresentationFormat>
  <Paragraphs>112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Classroom Management Bumps Responding to Challenging Behaviour  </vt:lpstr>
      <vt:lpstr>Slide 2</vt:lpstr>
      <vt:lpstr>Goals of misbehaviour.</vt:lpstr>
      <vt:lpstr>What effects our decision  to respond?</vt:lpstr>
      <vt:lpstr>Pre-empt where possible.</vt:lpstr>
      <vt:lpstr>Bump 1  Low key responses</vt:lpstr>
      <vt:lpstr>Bump 2  Squaring off</vt:lpstr>
      <vt:lpstr>Bumps 3 and 4 Choices and the implied choice </vt:lpstr>
      <vt:lpstr>Bump 3</vt:lpstr>
      <vt:lpstr>Bump 4</vt:lpstr>
      <vt:lpstr>Attributes of Effective Choices</vt:lpstr>
      <vt:lpstr>Bump 5 Defusing the power struggle </vt:lpstr>
      <vt:lpstr>Bump 5   Defusing the power struggle</vt:lpstr>
      <vt:lpstr>Responses to power situations</vt:lpstr>
      <vt:lpstr>Bump 6  Informal Agreement</vt:lpstr>
      <vt:lpstr>Bump 6 Informal Agreement</vt:lpstr>
      <vt:lpstr>Bumps 7, 8, &amp;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Tadhg Long</dc:creator>
  <cp:lastModifiedBy> </cp:lastModifiedBy>
  <cp:revision>10</cp:revision>
  <dcterms:created xsi:type="dcterms:W3CDTF">2013-09-26T09:08:17Z</dcterms:created>
  <dcterms:modified xsi:type="dcterms:W3CDTF">2013-10-04T15:23:06Z</dcterms:modified>
</cp:coreProperties>
</file>